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5105">
          <p15:clr>
            <a:srgbClr val="A4A3A4"/>
          </p15:clr>
        </p15:guide>
        <p15:guide id="3" pos="655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9">
          <p15:clr>
            <a:srgbClr val="A4A3A4"/>
          </p15:clr>
        </p15:guide>
        <p15:guide id="6" orient="horz" pos="879">
          <p15:clr>
            <a:srgbClr val="A4A3A4"/>
          </p15:clr>
        </p15:guide>
        <p15:guide id="7" orient="horz" pos="20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A377A58-A264-4751-B548-9174BAD61E1A}">
  <a:tblStyle styleId="{8A377A58-A264-4751-B548-9174BAD61E1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105"/>
        <p:guide pos="655"/>
        <p:guide pos="2880"/>
        <p:guide pos="369" orient="horz"/>
        <p:guide pos="879" orient="horz"/>
        <p:guide pos="20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12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177750" y="1079250"/>
            <a:ext cx="5376900" cy="19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Компьютерное моделирование образования и роста оксидной пленки на поверхности ферритно-мартенситной стали под действием облучения</a:t>
            </a:r>
            <a:endParaRPr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Выполнил Лужанский Н.В.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Научный руководитель Ганченкова М.Г.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0" y="1204900"/>
            <a:ext cx="3974639" cy="3981414"/>
          </a:xfrm>
          <a:custGeom>
            <a:pathLst>
              <a:path extrusionOk="0" h="159400" w="159400">
                <a:moveTo>
                  <a:pt x="0" y="0"/>
                </a:moveTo>
                <a:lnTo>
                  <a:pt x="159400" y="159400"/>
                </a:lnTo>
                <a:lnTo>
                  <a:pt x="103568" y="159400"/>
                </a:lnTo>
                <a:lnTo>
                  <a:pt x="0" y="55832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7" name="Shape 137"/>
          <p:cNvSpPr/>
          <p:nvPr/>
        </p:nvSpPr>
        <p:spPr>
          <a:xfrm>
            <a:off x="-3575" y="2670550"/>
            <a:ext cx="2558359" cy="2558359"/>
          </a:xfrm>
          <a:custGeom>
            <a:pathLst>
              <a:path extrusionOk="0" h="102632" w="102632">
                <a:moveTo>
                  <a:pt x="334" y="8620"/>
                </a:moveTo>
                <a:lnTo>
                  <a:pt x="94346" y="102632"/>
                </a:lnTo>
                <a:lnTo>
                  <a:pt x="102632" y="10263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38" name="Shape 138"/>
          <p:cNvSpPr/>
          <p:nvPr/>
        </p:nvSpPr>
        <p:spPr>
          <a:xfrm>
            <a:off x="1207025" y="2330975"/>
            <a:ext cx="3945803" cy="2812400"/>
          </a:xfrm>
          <a:custGeom>
            <a:pathLst>
              <a:path extrusionOk="0" h="113920" w="159830">
                <a:moveTo>
                  <a:pt x="0" y="0"/>
                </a:moveTo>
                <a:lnTo>
                  <a:pt x="45910" y="0"/>
                </a:lnTo>
                <a:lnTo>
                  <a:pt x="159830" y="113920"/>
                </a:lnTo>
                <a:lnTo>
                  <a:pt x="114300" y="11392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ЭП-823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 поверхности стали ЭП823 формируется двухслойный оксид.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Зона III состоит в основном из железа и кислорода.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Зона II обогащена хромом.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Расплав проникает на границу раздела «оксид/матрица», и в матрице фиксируется двойной пик хрома (зона I)</a:t>
            </a:r>
            <a:br>
              <a:rPr lang="ru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38" y="1925258"/>
            <a:ext cx="1598288" cy="129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75" y="1539400"/>
            <a:ext cx="1134850" cy="206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4857175" y="3749325"/>
            <a:ext cx="2961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Снимок оксидной пленки на стали ЭП823 через 1100 часов и 2000 часов нахождения в жидком свинце</a:t>
            </a:r>
            <a:br>
              <a:rPr lang="ru" sz="1000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Окисление стали под облучением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00" y="1402425"/>
            <a:ext cx="2202475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75" y="1395800"/>
            <a:ext cx="1039800" cy="101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874" y="1395800"/>
            <a:ext cx="1039800" cy="97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539" y="3266844"/>
            <a:ext cx="1055173" cy="101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8180" y="3266149"/>
            <a:ext cx="1055172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5101" y="3434075"/>
            <a:ext cx="1401750" cy="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039875" y="2918175"/>
            <a:ext cx="3532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Схематическая иллюстрация экспериментальной установки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4602150" y="2481525"/>
            <a:ext cx="3379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	           а                                                б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а – сторона пучка; б – сторона теплоносителя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Изображение образца после испытаний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4694250" y="4282150"/>
            <a:ext cx="3379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	       а                                                 б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а – </a:t>
            </a: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не облученная зона</a:t>
            </a: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; б – облученная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Сечение SEM-изображения многослойной оксидной структуры в образце </a:t>
            </a: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1048150" y="4561075"/>
            <a:ext cx="3532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Отслоение оксидного слоя от поверхности образца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Методология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857875" y="14478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8" name="Shape 248"/>
          <p:cNvSpPr/>
          <p:nvPr/>
        </p:nvSpPr>
        <p:spPr>
          <a:xfrm>
            <a:off x="622935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49" name="Shape 249"/>
          <p:cNvSpPr/>
          <p:nvPr/>
        </p:nvSpPr>
        <p:spPr>
          <a:xfrm>
            <a:off x="796290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50" name="Shape 250"/>
          <p:cNvSpPr/>
          <p:nvPr/>
        </p:nvSpPr>
        <p:spPr>
          <a:xfrm>
            <a:off x="8153400" y="330520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51" name="Shape 251"/>
          <p:cNvSpPr/>
          <p:nvPr/>
        </p:nvSpPr>
        <p:spPr>
          <a:xfrm>
            <a:off x="7472375" y="391955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52" name="Shape 252"/>
          <p:cNvSpPr/>
          <p:nvPr/>
        </p:nvSpPr>
        <p:spPr>
          <a:xfrm rot="10800000">
            <a:off x="7260607" y="2871272"/>
            <a:ext cx="788018" cy="802078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 и статика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динамики: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Решаются уравнения Ньютона;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Моделирование эволюционных процессов.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 молекулярной статики: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алгоритмы минимизации;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Используются многочастичные потенциалы;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Моделируется конфигурация атомов при абсолютном нуле.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52650"/>
            <a:ext cx="1176550" cy="12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794050" y="3652650"/>
            <a:ext cx="23103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приближения к точке экстремума в направлении наискорейшего спуска в случае дробного шага.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75" y="3803750"/>
            <a:ext cx="3049799" cy="2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075" y="4035505"/>
            <a:ext cx="3049800" cy="28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6">
            <a:alphaModFix/>
          </a:blip>
          <a:srcRect b="0" l="22072" r="22077" t="0"/>
          <a:stretch/>
        </p:blipFill>
        <p:spPr>
          <a:xfrm>
            <a:off x="1281076" y="4296600"/>
            <a:ext cx="3049800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Компьютерный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5857875" y="14478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2" name="Shape 272"/>
          <p:cNvSpPr/>
          <p:nvPr/>
        </p:nvSpPr>
        <p:spPr>
          <a:xfrm>
            <a:off x="622935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3" name="Shape 273"/>
          <p:cNvSpPr/>
          <p:nvPr/>
        </p:nvSpPr>
        <p:spPr>
          <a:xfrm>
            <a:off x="796290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4" name="Shape 274"/>
          <p:cNvSpPr/>
          <p:nvPr/>
        </p:nvSpPr>
        <p:spPr>
          <a:xfrm>
            <a:off x="8153400" y="330520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5" name="Shape 275"/>
          <p:cNvSpPr/>
          <p:nvPr/>
        </p:nvSpPr>
        <p:spPr>
          <a:xfrm>
            <a:off x="7472375" y="391955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276" name="Shape 276"/>
          <p:cNvSpPr/>
          <p:nvPr/>
        </p:nvSpPr>
        <p:spPr>
          <a:xfrm rot="10800000">
            <a:off x="7260607" y="2871272"/>
            <a:ext cx="788018" cy="802078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статика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62" y="1395800"/>
            <a:ext cx="1086425" cy="743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56" y="1395800"/>
            <a:ext cx="1421031" cy="7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63" y="2387138"/>
            <a:ext cx="1086425" cy="4710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Shape 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762396" y="2387150"/>
            <a:ext cx="1263566" cy="471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Shape 2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762" y="3482525"/>
            <a:ext cx="591671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8436" y="3482526"/>
            <a:ext cx="72596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4375" y="3473675"/>
            <a:ext cx="67765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42238" y="3473674"/>
            <a:ext cx="649664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70588" y="3473675"/>
            <a:ext cx="624602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500525" y="2093025"/>
            <a:ext cx="26109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а                                       б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500525" y="2817600"/>
            <a:ext cx="25254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     в                                       г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1039875" y="2993700"/>
            <a:ext cx="3532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Последовательные стадии продвижения кислорода в процессе моделирования.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1056975" y="4493013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    а                б                    в                   г                    д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1056975" y="4649625"/>
            <a:ext cx="3498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   Перемещение атома кислорода в решетке.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3900" y="1404653"/>
            <a:ext cx="3532200" cy="272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4573900" y="4022025"/>
            <a:ext cx="35322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Зависимость энергии системы от расстояния смещаемого атома кислорода до первого слоя атомов железа для диагональной, горизонтальной и вертикальной начальной ориентации молекулы кислорода.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1039875" y="202425"/>
            <a:ext cx="7064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динамика. Окисление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4" y="1404653"/>
            <a:ext cx="1718443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b="0" l="66077" r="0" t="0"/>
          <a:stretch/>
        </p:blipFill>
        <p:spPr>
          <a:xfrm flipH="1">
            <a:off x="1039836" y="4407938"/>
            <a:ext cx="1718450" cy="4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375" y="1395800"/>
            <a:ext cx="2454393" cy="18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375" y="3248225"/>
            <a:ext cx="2515042" cy="18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039825" y="25025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а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1039763" y="4823375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в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2806000" y="2571750"/>
            <a:ext cx="17184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Конфигурация атомов в расчетной ячейке при моделировании взаимодействия молекулярного кислорода с поверхностью.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6812050" y="1406425"/>
            <a:ext cx="12921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Функция радиального распределения типа Fe-Fe для атомов в приповерхностных слоях моделируемого кристаллита при различных временах моделирования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6727425" y="3626300"/>
            <a:ext cx="13767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Сравнение данных структурного анализа приповерхностных слоев с референсными структурами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7">
            <a:alphaModFix/>
          </a:blip>
          <a:srcRect b="0" l="0" r="0" t="16895"/>
          <a:stretch/>
        </p:blipFill>
        <p:spPr>
          <a:xfrm>
            <a:off x="887725" y="2813012"/>
            <a:ext cx="2022750" cy="12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039775" y="4035800"/>
            <a:ext cx="1718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Montserrat"/>
                <a:ea typeface="Montserrat"/>
                <a:cs typeface="Montserrat"/>
                <a:sym typeface="Montserrat"/>
              </a:rPr>
              <a:t>б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1039875" y="202425"/>
            <a:ext cx="662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динамика. Окисление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3" y="1686168"/>
            <a:ext cx="3532200" cy="26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349305" y="4346644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Сравнение аппроксимаций толщины оксидной пленки для систем железа без хрома, с хромом и с хромом и алюминием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77" y="1694601"/>
            <a:ext cx="3532200" cy="26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881455" y="4346644"/>
            <a:ext cx="2913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Концентрация кислорода в приповерхностной зоне в различные моменты времени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динамика. Каскады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75" y="1812037"/>
            <a:ext cx="2820139" cy="18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375" y="1404650"/>
            <a:ext cx="1873775" cy="4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388" y="2298634"/>
            <a:ext cx="2525761" cy="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054950" y="3679163"/>
            <a:ext cx="2820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Спектр энергии нейтронов при делении 235U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063" y="3192625"/>
            <a:ext cx="1502390" cy="2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500" y="3902475"/>
            <a:ext cx="1733527" cy="2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6061725" y="1884975"/>
            <a:ext cx="267000" cy="413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061725" y="2768088"/>
            <a:ext cx="267000" cy="413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6061725" y="3477925"/>
            <a:ext cx="267000" cy="413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Молекулярная динамика. Каскады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4572075" y="139580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00" y="1395800"/>
            <a:ext cx="913550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416" y="1395798"/>
            <a:ext cx="874461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988" y="3353525"/>
            <a:ext cx="2608735" cy="1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977688" y="1448775"/>
            <a:ext cx="169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Развитие каскада от первично выбитого атома железа с энергией 10 кэВ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3726725" y="3739175"/>
            <a:ext cx="18084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Структурный анализ железа после прохождения каскада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25809" r="25502" t="0"/>
          <a:stretch/>
        </p:blipFill>
        <p:spPr>
          <a:xfrm>
            <a:off x="4703725" y="1404650"/>
            <a:ext cx="1294737" cy="11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7">
            <a:alphaModFix/>
          </a:blip>
          <a:srcRect b="0" l="19101" r="10905" t="0"/>
          <a:stretch/>
        </p:blipFill>
        <p:spPr>
          <a:xfrm>
            <a:off x="4703725" y="2709850"/>
            <a:ext cx="3257439" cy="4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6147088" y="1746975"/>
            <a:ext cx="1808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Область каскада после 3 пс и 100 пс после начала каскада.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5875" y="3284875"/>
            <a:ext cx="2503854" cy="18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053825" y="1395800"/>
            <a:ext cx="67500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Теоретическое изучение особенностей взаимодействия кислорода с поверхностью ферритно-мартенситной стали, на начальных стадиях образования оксидной пленки на чистой поверхности металла и возможные эффекты воздействия облучения на этот процесс.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Shape 144"/>
          <p:cNvSpPr txBox="1"/>
          <p:nvPr/>
        </p:nvSpPr>
        <p:spPr>
          <a:xfrm>
            <a:off x="1053825" y="16197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Цель работы</a:t>
            </a:r>
            <a:endParaRPr b="1" sz="2400">
              <a:solidFill>
                <a:schemeClr val="dk1"/>
              </a:solidFill>
            </a:endParaRPr>
          </a:p>
        </p:txBody>
      </p:sp>
      <p:cxnSp>
        <p:nvCxnSpPr>
          <p:cNvPr id="145" name="Shape 145"/>
          <p:cNvCxnSpPr/>
          <p:nvPr/>
        </p:nvCxnSpPr>
        <p:spPr>
          <a:xfrm>
            <a:off x="13950" y="593200"/>
            <a:ext cx="913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Shape 146"/>
          <p:cNvCxnSpPr/>
          <p:nvPr/>
        </p:nvCxnSpPr>
        <p:spPr>
          <a:xfrm>
            <a:off x="1046850" y="13950"/>
            <a:ext cx="0" cy="51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Shape 147"/>
          <p:cNvCxnSpPr/>
          <p:nvPr/>
        </p:nvCxnSpPr>
        <p:spPr>
          <a:xfrm>
            <a:off x="6975" y="1395800"/>
            <a:ext cx="91425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/>
          <p:cNvCxnSpPr/>
          <p:nvPr/>
        </p:nvCxnSpPr>
        <p:spPr>
          <a:xfrm>
            <a:off x="7803900" y="3450"/>
            <a:ext cx="0" cy="51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Shape 149"/>
          <p:cNvSpPr txBox="1"/>
          <p:nvPr/>
        </p:nvSpPr>
        <p:spPr>
          <a:xfrm>
            <a:off x="7803900" y="1402700"/>
            <a:ext cx="13401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Раздел 1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Раздел 2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Раздел 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509475" y="1997400"/>
            <a:ext cx="5242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Выводы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5857875" y="14478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>
            <a:off x="622935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2" name="Shape 372"/>
          <p:cNvSpPr/>
          <p:nvPr/>
        </p:nvSpPr>
        <p:spPr>
          <a:xfrm>
            <a:off x="796290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3" name="Shape 373"/>
          <p:cNvSpPr/>
          <p:nvPr/>
        </p:nvSpPr>
        <p:spPr>
          <a:xfrm>
            <a:off x="8153400" y="330520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4" name="Shape 374"/>
          <p:cNvSpPr/>
          <p:nvPr/>
        </p:nvSpPr>
        <p:spPr>
          <a:xfrm>
            <a:off x="7472375" y="391955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375" name="Shape 375"/>
          <p:cNvSpPr/>
          <p:nvPr/>
        </p:nvSpPr>
        <p:spPr>
          <a:xfrm rot="10800000">
            <a:off x="7260607" y="2871272"/>
            <a:ext cx="788018" cy="802078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 рассмотрении коррозии в свинце можно не рассматривать свинец, так как он не влияет на коррозию, влияет только наличие кислорода в нем;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Молекулярный кислород, растворенный в свинце, при приближении к поверхности железа или стали диссоциирует на атомарный кислород. После диссоциации кислород перемещается по кристаллической решетке по октаэдрическим межузельным положениям. При переходе из одного межузельного положения в соседнее происходит резкое уменьшение энергии;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Системе, при нуле температур, в которой находится кристаллит железа, атом кислорода и хрома/алюминия на поверхности, выгодней находиться в состоянии, когда кислород создает связь с атомом хрома/алюминия;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1039875" y="202425"/>
            <a:ext cx="6254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 начальных этапах окисления железа или стали кислородом, рост оксидной пленки идет очень интенсивно. В дальнейшем рост оксида замедляется. Характер роста оксида у различных систем с разными концентрациями хрома/алюминия не меняется, меняется, только, скорость роста;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 начальных этапах окисления на поверхности стали идет перестройка структуры железа в структуру вюстита;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Облучение частицами не влияет на рост пленки на начальных этапах. Большая часть дефектов отжигается.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Постановка задачи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857875" y="14478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6" name="Shape 156"/>
          <p:cNvSpPr/>
          <p:nvPr/>
        </p:nvSpPr>
        <p:spPr>
          <a:xfrm>
            <a:off x="622935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7" name="Shape 157"/>
          <p:cNvSpPr/>
          <p:nvPr/>
        </p:nvSpPr>
        <p:spPr>
          <a:xfrm>
            <a:off x="796290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8" name="Shape 158"/>
          <p:cNvSpPr/>
          <p:nvPr/>
        </p:nvSpPr>
        <p:spPr>
          <a:xfrm>
            <a:off x="8153400" y="330520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59" name="Shape 159"/>
          <p:cNvSpPr/>
          <p:nvPr/>
        </p:nvSpPr>
        <p:spPr>
          <a:xfrm>
            <a:off x="7472375" y="391955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60" name="Shape 160"/>
          <p:cNvSpPr/>
          <p:nvPr/>
        </p:nvSpPr>
        <p:spPr>
          <a:xfrm rot="10800000">
            <a:off x="7260607" y="2871272"/>
            <a:ext cx="788018" cy="802078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039875" y="1395800"/>
            <a:ext cx="3684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Shape 168" title="Реакторы по распространенност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45" y="1874963"/>
            <a:ext cx="4857127" cy="27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Реактор БН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10398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Особенности: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озможно замкнуть цикл использования ядерного топлива;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качестве теплоносителя используется высококипящий, радиационно стойкий свинцовый теплоноситель;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Отсутствие высокого давления в активной зоне.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4572075" y="1404650"/>
            <a:ext cx="35322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Проблемы: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Каков оптимальный уровень кислородного потенциала в свинце?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будут вести себя оболочки ТВЭЛ-ов под облучением и в окружении расплавленного свинца?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ЭП-823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Требования к материалу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Коррозионная стойкость;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Радиационная стойкость;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Жаропрочность.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4" name="Shape 184"/>
          <p:cNvGraphicFramePr/>
          <p:nvPr/>
        </p:nvGraphicFramePr>
        <p:xfrm>
          <a:off x="1690675" y="326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{8A377A58-A264-4751-B548-9174BAD61E1A}</a:tableStyleId>
              </a:tblPr>
              <a:tblGrid>
                <a:gridCol w="1257300"/>
                <a:gridCol w="695325"/>
                <a:gridCol w="714375"/>
                <a:gridCol w="590550"/>
                <a:gridCol w="609600"/>
                <a:gridCol w="428625"/>
                <a:gridCol w="581025"/>
                <a:gridCol w="504825"/>
                <a:gridCol w="685800"/>
              </a:tblGrid>
              <a:tr h="18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Марка стали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Содержание основных легирующих элементов, мас.%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8097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16Х12МВСБФР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(ЭП-823)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Другие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0,14-0,18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10,0-12,0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0,6-0,9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0,2-0,4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0,0-0,6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0,5-0,8Ni; 1,1-1,3Si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509475" y="1997400"/>
            <a:ext cx="4886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Теория и эксперимент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857875" y="14478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1" name="Shape 191"/>
          <p:cNvSpPr/>
          <p:nvPr/>
        </p:nvSpPr>
        <p:spPr>
          <a:xfrm>
            <a:off x="622935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2" name="Shape 192"/>
          <p:cNvSpPr/>
          <p:nvPr/>
        </p:nvSpPr>
        <p:spPr>
          <a:xfrm>
            <a:off x="7962900" y="2681325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3" name="Shape 193"/>
          <p:cNvSpPr/>
          <p:nvPr/>
        </p:nvSpPr>
        <p:spPr>
          <a:xfrm>
            <a:off x="8153400" y="330520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4" name="Shape 194"/>
          <p:cNvSpPr/>
          <p:nvPr/>
        </p:nvSpPr>
        <p:spPr>
          <a:xfrm>
            <a:off x="7472375" y="3919550"/>
            <a:ext cx="800100" cy="814375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95" name="Shape 195"/>
          <p:cNvSpPr/>
          <p:nvPr/>
        </p:nvSpPr>
        <p:spPr>
          <a:xfrm rot="10800000">
            <a:off x="7260607" y="2871272"/>
            <a:ext cx="788018" cy="802078"/>
          </a:xfrm>
          <a:custGeom>
            <a:pathLst>
              <a:path extrusionOk="0" h="32575" w="32004">
                <a:moveTo>
                  <a:pt x="0" y="0"/>
                </a:moveTo>
                <a:lnTo>
                  <a:pt x="15811" y="0"/>
                </a:lnTo>
                <a:lnTo>
                  <a:pt x="32004" y="16193"/>
                </a:lnTo>
                <a:lnTo>
                  <a:pt x="32004" y="325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039875" y="202425"/>
            <a:ext cx="5639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Соединение железо-кислород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26" y="1499712"/>
            <a:ext cx="2253725" cy="3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875" y="2551263"/>
            <a:ext cx="3532125" cy="93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040000" y="3565226"/>
            <a:ext cx="3532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Оксиды железа на решетке с плотной упаковкой O</a:t>
            </a:r>
            <a:r>
              <a:rPr baseline="-25000" lang="ru" sz="10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 аниона с катионами металлов в октаэдрических и тетраэдрических координационных междоузлиях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733925" y="4579800"/>
            <a:ext cx="33702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Диаграмма состояния Fe-O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039875" y="202425"/>
            <a:ext cx="4440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Кислород в свинце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8104125" y="1395800"/>
            <a:ext cx="10398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1039875" y="1404650"/>
            <a:ext cx="70644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Если содержание кислорода ниже равновесного, то окисления не происходит и элемент взаимодействует со свинцом, в соответствии с диаграммой состояния для данного элемента, а если же содержание кислорода в свинце выше равновесного то элемент будет взаимодействовать со свинцом, создавая оксид.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295" y="2818598"/>
            <a:ext cx="2801405" cy="18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237925" y="4688950"/>
            <a:ext cx="4668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Коррозионное поведение стали в расплаве свинца после 3000 часов при температуре 550 °С.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